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2AAB8E4-B1F8-4199-B29A-F87292182D76}" type="datetimeFigureOut">
              <a:rPr lang="en-US" smtClean="0"/>
              <a:t>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72DC9-E921-46BF-8946-5C0B30C7ACF9}"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AAB8E4-B1F8-4199-B29A-F87292182D76}" type="datetimeFigureOut">
              <a:rPr lang="en-US" smtClean="0"/>
              <a:t>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AAB8E4-B1F8-4199-B29A-F87292182D76}" type="datetimeFigureOut">
              <a:rPr lang="en-US" smtClean="0"/>
              <a:t>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3900"/>
          </a:xfrm>
        </p:spPr>
        <p:txBody>
          <a:bodyPr/>
          <a:lstStyle/>
          <a:p>
            <a:pPr lvl="0"/>
            <a:endParaRPr lang="en-US" noProof="0" smtClean="0"/>
          </a:p>
        </p:txBody>
      </p:sp>
      <p:sp>
        <p:nvSpPr>
          <p:cNvPr id="5" name="Rectangle 218"/>
          <p:cNvSpPr>
            <a:spLocks noGrp="1" noChangeArrowheads="1"/>
          </p:cNvSpPr>
          <p:nvPr>
            <p:ph type="sldNum" sz="quarter" idx="10"/>
          </p:nvPr>
        </p:nvSpPr>
        <p:spPr/>
        <p:txBody>
          <a:bodyPr/>
          <a:lstStyle>
            <a:lvl1pPr>
              <a:defRPr/>
            </a:lvl1pPr>
          </a:lstStyle>
          <a:p>
            <a:pPr>
              <a:defRPr/>
            </a:pPr>
            <a:fld id="{4B49191A-5AD1-49B3-9343-D120F62C5547}" type="slidenum">
              <a:rPr lang="en-US"/>
              <a:pPr>
                <a:defRPr/>
              </a:pPr>
              <a:t>‹#›</a:t>
            </a:fld>
            <a:endParaRPr lang="en-US"/>
          </a:p>
        </p:txBody>
      </p:sp>
      <p:sp>
        <p:nvSpPr>
          <p:cNvPr id="6" name="Rectangle 219"/>
          <p:cNvSpPr>
            <a:spLocks noGrp="1" noChangeArrowheads="1"/>
          </p:cNvSpPr>
          <p:nvPr>
            <p:ph type="dt" sz="half" idx="11"/>
          </p:nvPr>
        </p:nvSpPr>
        <p:spPr/>
        <p:txBody>
          <a:bodyPr/>
          <a:lstStyle>
            <a:lvl1pPr>
              <a:defRPr/>
            </a:lvl1pPr>
          </a:lstStyle>
          <a:p>
            <a:pPr>
              <a:defRPr/>
            </a:pPr>
            <a:endParaRPr lang="en-US"/>
          </a:p>
        </p:txBody>
      </p:sp>
      <p:sp>
        <p:nvSpPr>
          <p:cNvPr id="7" name="Rectangle 220"/>
          <p:cNvSpPr>
            <a:spLocks noGrp="1" noChangeArrowheads="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1380106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AAB8E4-B1F8-4199-B29A-F87292182D76}" type="datetimeFigureOut">
              <a:rPr lang="en-US" smtClean="0"/>
              <a:t>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E2AAB8E4-B1F8-4199-B29A-F87292182D76}" type="datetimeFigureOut">
              <a:rPr lang="en-US" smtClean="0"/>
              <a:t>2/5/2018</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C0B72DC9-E921-46BF-8946-5C0B30C7ACF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AAB8E4-B1F8-4199-B29A-F87292182D76}" type="datetimeFigureOut">
              <a:rPr lang="en-US" smtClean="0"/>
              <a:t>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AAB8E4-B1F8-4199-B29A-F87292182D76}" type="datetimeFigureOut">
              <a:rPr lang="en-US" smtClean="0"/>
              <a:t>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AAB8E4-B1F8-4199-B29A-F87292182D76}" type="datetimeFigureOut">
              <a:rPr lang="en-US" smtClean="0"/>
              <a:t>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AB8E4-B1F8-4199-B29A-F87292182D76}" type="datetimeFigureOut">
              <a:rPr lang="en-US" smtClean="0"/>
              <a:t>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B72DC9-E921-46BF-8946-5C0B30C7AC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AAB8E4-B1F8-4199-B29A-F87292182D76}" type="datetimeFigureOut">
              <a:rPr lang="en-US" smtClean="0"/>
              <a:t>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72DC9-E921-46BF-8946-5C0B30C7ACF9}"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E2AAB8E4-B1F8-4199-B29A-F87292182D76}" type="datetimeFigureOut">
              <a:rPr lang="en-US" smtClean="0"/>
              <a:t>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72DC9-E921-46BF-8946-5C0B30C7ACF9}"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E2AAB8E4-B1F8-4199-B29A-F87292182D76}" type="datetimeFigureOut">
              <a:rPr lang="en-US" smtClean="0"/>
              <a:t>2/5/2018</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C0B72DC9-E921-46BF-8946-5C0B30C7ACF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sr-Latn-RS" dirty="0" smtClean="0">
                <a:solidFill>
                  <a:srgbClr val="FF0000"/>
                </a:solidFill>
                <a:latin typeface="Arial" panose="020B0604020202020204" pitchFamily="34" charset="0"/>
                <a:cs typeface="Arial" panose="020B0604020202020204" pitchFamily="34" charset="0"/>
              </a:rPr>
              <a:t>Prof dr Milan Mijailović</a:t>
            </a:r>
            <a:endParaRPr lang="en-US" dirty="0">
              <a:solidFill>
                <a:srgbClr val="FF0000"/>
              </a:solidFill>
              <a:latin typeface="Arial" panose="020B0604020202020204" pitchFamily="34" charset="0"/>
              <a:cs typeface="Arial" panose="020B0604020202020204" pitchFamily="34" charset="0"/>
            </a:endParaRPr>
          </a:p>
        </p:txBody>
      </p:sp>
      <p:sp>
        <p:nvSpPr>
          <p:cNvPr id="203778" name="Rectangle 2"/>
          <p:cNvSpPr>
            <a:spLocks noGrp="1" noChangeArrowheads="1"/>
          </p:cNvSpPr>
          <p:nvPr>
            <p:ph type="title"/>
          </p:nvPr>
        </p:nvSpPr>
        <p:spPr>
          <a:xfrm>
            <a:off x="467544" y="4509120"/>
            <a:ext cx="8305800" cy="1143000"/>
          </a:xfrm>
        </p:spPr>
        <p:txBody>
          <a:bodyPr>
            <a:noAutofit/>
          </a:bodyPr>
          <a:lstStyle/>
          <a:p>
            <a:pPr fontAlgn="auto">
              <a:spcAft>
                <a:spcPts val="0"/>
              </a:spcAft>
              <a:defRPr/>
            </a:pPr>
            <a:r>
              <a:rPr lang="hr-HR" sz="4400" i="1" dirty="0" smtClean="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Magnetna rezonanca u stomatologiji</a:t>
            </a:r>
            <a:endParaRPr lang="en-US" sz="4400" i="1" dirty="0" smtClean="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5426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12995" name="Rectangle 3"/>
          <p:cNvSpPr>
            <a:spLocks noGrp="1" noChangeArrowheads="1"/>
          </p:cNvSpPr>
          <p:nvPr>
            <p:ph type="body" sz="half" idx="1"/>
          </p:nvPr>
        </p:nvSpPr>
        <p:spPr>
          <a:xfrm>
            <a:off x="457200" y="1600200"/>
            <a:ext cx="4033838" cy="4533900"/>
          </a:xfrm>
        </p:spPr>
        <p:txBody>
          <a:bodyPr/>
          <a:lstStyle/>
          <a:p>
            <a:pPr fontAlgn="auto">
              <a:lnSpc>
                <a:spcPct val="90000"/>
              </a:lnSpc>
              <a:spcAft>
                <a:spcPts val="0"/>
              </a:spcAft>
              <a:defRPr/>
            </a:pPr>
            <a:r>
              <a:rPr lang="hr-HR" sz="2800" smtClean="0">
                <a:solidFill>
                  <a:srgbClr val="FFFF00"/>
                </a:solidFill>
              </a:rPr>
              <a:t>Pet protona koji su usmereni na dole poništavaju magnetni efekat istog broja protona usmerenih na gore.</a:t>
            </a:r>
          </a:p>
          <a:p>
            <a:pPr fontAlgn="auto">
              <a:lnSpc>
                <a:spcPct val="90000"/>
              </a:lnSpc>
              <a:spcAft>
                <a:spcPts val="0"/>
              </a:spcAft>
              <a:defRPr/>
            </a:pPr>
            <a:r>
              <a:rPr lang="hr-HR" sz="2800" smtClean="0">
                <a:solidFill>
                  <a:srgbClr val="FFFF00"/>
                </a:solidFill>
              </a:rPr>
              <a:t>4 protona je usmereno na gore i njihove magnetne sile se ne poništavaju</a:t>
            </a:r>
            <a:endParaRPr lang="en-US" sz="2800" smtClean="0">
              <a:solidFill>
                <a:srgbClr val="FFFF00"/>
              </a:solidFill>
            </a:endParaRPr>
          </a:p>
        </p:txBody>
      </p:sp>
      <p:pic>
        <p:nvPicPr>
          <p:cNvPr id="103428" name="Picture 4" descr="mr-6"/>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953000" y="2209800"/>
            <a:ext cx="3810000" cy="3101975"/>
          </a:xfrm>
        </p:spPr>
      </p:pic>
    </p:spTree>
    <p:extLst>
      <p:ext uri="{BB962C8B-B14F-4D97-AF65-F5344CB8AC3E}">
        <p14:creationId xmlns:p14="http://schemas.microsoft.com/office/powerpoint/2010/main" val="1627431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685800" y="304800"/>
            <a:ext cx="7772400" cy="1035968"/>
          </a:xfrm>
        </p:spPr>
        <p:txBody>
          <a:bodyPr/>
          <a:lstStyle/>
          <a:p>
            <a:pPr fontAlgn="auto">
              <a:spcAft>
                <a:spcPts val="0"/>
              </a:spcAft>
              <a:defRPr/>
            </a:pPr>
            <a:r>
              <a:rPr lang="hr-HR" dirty="0" smtClean="0">
                <a:solidFill>
                  <a:srgbClr val="FFFF00"/>
                </a:solidFill>
                <a:ea typeface="+mj-ea"/>
              </a:rPr>
              <a:t>MRI</a:t>
            </a:r>
            <a:endParaRPr lang="en-US" dirty="0" smtClean="0">
              <a:solidFill>
                <a:srgbClr val="FFFF00"/>
              </a:solidFill>
              <a:ea typeface="+mj-ea"/>
            </a:endParaRPr>
          </a:p>
        </p:txBody>
      </p:sp>
      <p:sp>
        <p:nvSpPr>
          <p:cNvPr id="214019" name="Rectangle 3"/>
          <p:cNvSpPr>
            <a:spLocks noGrp="1" noChangeArrowheads="1"/>
          </p:cNvSpPr>
          <p:nvPr>
            <p:ph type="body" sz="half" idx="1"/>
          </p:nvPr>
        </p:nvSpPr>
        <p:spPr>
          <a:xfrm>
            <a:off x="685800" y="1371600"/>
            <a:ext cx="3810000" cy="4724400"/>
          </a:xfrm>
        </p:spPr>
        <p:txBody>
          <a:bodyPr/>
          <a:lstStyle/>
          <a:p>
            <a:pPr fontAlgn="auto">
              <a:lnSpc>
                <a:spcPct val="90000"/>
              </a:lnSpc>
              <a:spcAft>
                <a:spcPts val="0"/>
              </a:spcAft>
              <a:defRPr/>
            </a:pPr>
            <a:r>
              <a:rPr lang="hr-HR" sz="1800" dirty="0" smtClean="0">
                <a:solidFill>
                  <a:srgbClr val="FFFF00"/>
                </a:solidFill>
              </a:rPr>
              <a:t>Magnetna sila protona A predstavljena vektorom može da se razloži na dve komponente: jedna duž z-ose i y-ose. Komponenta duž z-ose se poništava sa protonom Aprim, koji takođe ima komponentu duž z-ose ali suprotnog smera.</a:t>
            </a:r>
          </a:p>
          <a:p>
            <a:pPr fontAlgn="auto">
              <a:lnSpc>
                <a:spcPct val="90000"/>
              </a:lnSpc>
              <a:spcAft>
                <a:spcPts val="0"/>
              </a:spcAft>
              <a:defRPr/>
            </a:pPr>
            <a:r>
              <a:rPr lang="hr-HR" sz="1800" dirty="0" smtClean="0">
                <a:solidFill>
                  <a:srgbClr val="FFFF00"/>
                </a:solidFill>
              </a:rPr>
              <a:t>Isto važi i za  ostale protone B.</a:t>
            </a:r>
          </a:p>
          <a:p>
            <a:pPr fontAlgn="auto">
              <a:lnSpc>
                <a:spcPct val="90000"/>
              </a:lnSpc>
              <a:spcAft>
                <a:spcPts val="0"/>
              </a:spcAft>
              <a:defRPr/>
            </a:pPr>
            <a:r>
              <a:rPr lang="hr-HR" sz="1800" dirty="0" smtClean="0">
                <a:solidFill>
                  <a:srgbClr val="FFFF00"/>
                </a:solidFill>
              </a:rPr>
              <a:t>Vektori duž z ose su usmereni u istom pravcu tako da se sabiraju i ovaj vektorski zbir je vektor usmeren na gore.</a:t>
            </a:r>
          </a:p>
          <a:p>
            <a:pPr fontAlgn="auto">
              <a:lnSpc>
                <a:spcPct val="90000"/>
              </a:lnSpc>
              <a:spcAft>
                <a:spcPts val="0"/>
              </a:spcAft>
              <a:defRPr/>
            </a:pPr>
            <a:r>
              <a:rPr lang="hr-HR" sz="1800" dirty="0" smtClean="0">
                <a:solidFill>
                  <a:srgbClr val="FFFF00"/>
                </a:solidFill>
              </a:rPr>
              <a:t>Pacijent u MP aparata MR postaje i sam magnet, odnosno poseduje sopstveno unutrašnje MP, sa vektorom paralelnim sa spoljašnjim MP</a:t>
            </a:r>
            <a:endParaRPr lang="en-US" sz="1800" dirty="0" smtClean="0">
              <a:solidFill>
                <a:srgbClr val="FFFF00"/>
              </a:solidFill>
            </a:endParaRPr>
          </a:p>
        </p:txBody>
      </p:sp>
      <p:pic>
        <p:nvPicPr>
          <p:cNvPr id="104452" name="Picture 4" descr="mr-7"/>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bwMode="auto">
          <a:xfrm>
            <a:off x="5259120" y="1600200"/>
            <a:ext cx="2816759" cy="4533900"/>
          </a:xfrm>
        </p:spPr>
      </p:pic>
    </p:spTree>
    <p:extLst>
      <p:ext uri="{BB962C8B-B14F-4D97-AF65-F5344CB8AC3E}">
        <p14:creationId xmlns:p14="http://schemas.microsoft.com/office/powerpoint/2010/main" val="486755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MRI</a:t>
            </a:r>
            <a:br>
              <a:rPr lang="hr-HR" smtClean="0">
                <a:solidFill>
                  <a:srgbClr val="FFFF00"/>
                </a:solidFill>
                <a:ea typeface="+mj-ea"/>
              </a:rPr>
            </a:br>
            <a:endParaRPr lang="en-US" smtClean="0">
              <a:solidFill>
                <a:srgbClr val="FFFF00"/>
              </a:solidFill>
              <a:ea typeface="+mj-ea"/>
            </a:endParaRPr>
          </a:p>
        </p:txBody>
      </p:sp>
      <p:sp>
        <p:nvSpPr>
          <p:cNvPr id="215043" name="Rectangle 3"/>
          <p:cNvSpPr>
            <a:spLocks noGrp="1" noChangeArrowheads="1"/>
          </p:cNvSpPr>
          <p:nvPr>
            <p:ph type="body" sz="half" idx="1"/>
          </p:nvPr>
        </p:nvSpPr>
        <p:spPr>
          <a:xfrm>
            <a:off x="457200" y="1600200"/>
            <a:ext cx="4033838" cy="4533900"/>
          </a:xfrm>
        </p:spPr>
        <p:txBody>
          <a:bodyPr>
            <a:normAutofit lnSpcReduction="10000"/>
          </a:bodyPr>
          <a:lstStyle/>
          <a:p>
            <a:pPr fontAlgn="auto">
              <a:spcAft>
                <a:spcPts val="0"/>
              </a:spcAft>
              <a:defRPr/>
            </a:pPr>
            <a:r>
              <a:rPr lang="hr-HR" sz="2800" smtClean="0">
                <a:solidFill>
                  <a:srgbClr val="FFFF00"/>
                </a:solidFill>
              </a:rPr>
              <a:t>Uloga radiofrekfentnih impulsa</a:t>
            </a:r>
          </a:p>
          <a:p>
            <a:pPr fontAlgn="auto">
              <a:spcAft>
                <a:spcPts val="0"/>
              </a:spcAft>
              <a:defRPr/>
            </a:pPr>
            <a:r>
              <a:rPr lang="hr-HR" smtClean="0">
                <a:solidFill>
                  <a:srgbClr val="FFFF00"/>
                </a:solidFill>
              </a:rPr>
              <a:t>Radiofrekfentni puls predstavlja prvi korak procesa u kome se magnetizacija transformiše u upotrebljiv signal</a:t>
            </a:r>
          </a:p>
          <a:p>
            <a:pPr fontAlgn="auto">
              <a:spcAft>
                <a:spcPts val="0"/>
              </a:spcAft>
              <a:defRPr/>
            </a:pPr>
            <a:r>
              <a:rPr lang="hr-HR" smtClean="0">
                <a:solidFill>
                  <a:srgbClr val="FFFF00"/>
                </a:solidFill>
              </a:rPr>
              <a:t>1. Na nivou individualnog atoma-kvantno mehanički pristup</a:t>
            </a:r>
          </a:p>
          <a:p>
            <a:pPr fontAlgn="auto">
              <a:spcAft>
                <a:spcPts val="0"/>
              </a:spcAft>
              <a:defRPr/>
            </a:pPr>
            <a:r>
              <a:rPr lang="hr-HR" smtClean="0">
                <a:solidFill>
                  <a:srgbClr val="FFFF00"/>
                </a:solidFill>
              </a:rPr>
              <a:t>2. Grupno ponašanje velikog broja atoma </a:t>
            </a:r>
          </a:p>
          <a:p>
            <a:pPr fontAlgn="auto">
              <a:spcAft>
                <a:spcPts val="0"/>
              </a:spcAft>
              <a:defRPr/>
            </a:pPr>
            <a:endParaRPr lang="en-US" sz="2800" smtClean="0">
              <a:solidFill>
                <a:srgbClr val="FFFF00"/>
              </a:solidFill>
            </a:endParaRPr>
          </a:p>
        </p:txBody>
      </p:sp>
      <p:pic>
        <p:nvPicPr>
          <p:cNvPr id="105476" name="Picture 4" descr="mr-10"/>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652963" y="2187575"/>
            <a:ext cx="4033837" cy="3327400"/>
          </a:xfrm>
        </p:spPr>
      </p:pic>
    </p:spTree>
    <p:extLst>
      <p:ext uri="{BB962C8B-B14F-4D97-AF65-F5344CB8AC3E}">
        <p14:creationId xmlns:p14="http://schemas.microsoft.com/office/powerpoint/2010/main" val="2838619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106498" name="Rectangle 3"/>
          <p:cNvSpPr>
            <a:spLocks noGrp="1" noChangeArrowheads="1"/>
          </p:cNvSpPr>
          <p:nvPr>
            <p:ph sz="half" idx="1"/>
          </p:nvPr>
        </p:nvSpPr>
        <p:spPr bwMode="auto">
          <a:xfrm>
            <a:off x="457200" y="1600200"/>
            <a:ext cx="4033838" cy="4533900"/>
          </a:xfrm>
          <a:prstGeom prst="rect">
            <a:avLst/>
          </a:prstGeom>
        </p:spPr>
        <p:txBody>
          <a:bodyPr wrap="square" numCol="1" anchor="t" anchorCtr="0" compatLnSpc="1">
            <a:prstTxWarp prst="textNoShape">
              <a:avLst/>
            </a:prstTxWarp>
          </a:bodyPr>
          <a:lstStyle/>
          <a:p>
            <a:pPr lvl="1">
              <a:lnSpc>
                <a:spcPct val="90000"/>
              </a:lnSpc>
              <a:buFont typeface="Wingdings" pitchFamily="2" charset="2"/>
              <a:buNone/>
            </a:pPr>
            <a:r>
              <a:rPr lang="hr-HR" altLang="en-US" sz="2000" smtClean="0">
                <a:solidFill>
                  <a:srgbClr val="FFFF00"/>
                </a:solidFill>
              </a:rPr>
              <a:t>Kvantno-mehanički    		pristup</a:t>
            </a:r>
          </a:p>
          <a:p>
            <a:pPr lvl="1">
              <a:lnSpc>
                <a:spcPct val="90000"/>
              </a:lnSpc>
              <a:buFont typeface="Wingdings" pitchFamily="2" charset="2"/>
              <a:buNone/>
            </a:pPr>
            <a:r>
              <a:rPr lang="hr-HR" altLang="en-US" sz="1600" smtClean="0">
                <a:solidFill>
                  <a:srgbClr val="FFFF00"/>
                </a:solidFill>
              </a:rPr>
              <a:t>Protoni se orijentišu paralelno i antiparalelno (viši energetski nivo)</a:t>
            </a:r>
          </a:p>
          <a:p>
            <a:pPr lvl="1">
              <a:lnSpc>
                <a:spcPct val="90000"/>
              </a:lnSpc>
              <a:buFont typeface="Wingdings" pitchFamily="2" charset="2"/>
              <a:buNone/>
            </a:pPr>
            <a:r>
              <a:rPr lang="hr-HR" altLang="en-US" sz="1600" smtClean="0">
                <a:solidFill>
                  <a:srgbClr val="FFFF00"/>
                </a:solidFill>
                <a:cs typeface="Times New Roman" charset="0"/>
              </a:rPr>
              <a:t>Δ</a:t>
            </a:r>
            <a:r>
              <a:rPr lang="hr-HR" altLang="en-US" sz="1600" smtClean="0">
                <a:solidFill>
                  <a:srgbClr val="FFFF00"/>
                </a:solidFill>
              </a:rPr>
              <a:t>E je energetska razlika između protona </a:t>
            </a:r>
            <a:r>
              <a:rPr lang="hr-HR" altLang="en-US" sz="1600" smtClean="0">
                <a:solidFill>
                  <a:srgbClr val="FFFF00"/>
                </a:solidFill>
                <a:cs typeface="Times New Roman" charset="0"/>
              </a:rPr>
              <a:t>½</a:t>
            </a:r>
            <a:r>
              <a:rPr lang="hr-HR" altLang="en-US" sz="1600" smtClean="0">
                <a:solidFill>
                  <a:srgbClr val="FFFF00"/>
                </a:solidFill>
              </a:rPr>
              <a:t> i -</a:t>
            </a:r>
            <a:r>
              <a:rPr lang="hr-HR" altLang="en-US" sz="1600" smtClean="0">
                <a:solidFill>
                  <a:srgbClr val="FFFF00"/>
                </a:solidFill>
                <a:cs typeface="Times New Roman" charset="0"/>
              </a:rPr>
              <a:t>½</a:t>
            </a:r>
            <a:r>
              <a:rPr lang="hr-HR" altLang="en-US" sz="1600" smtClean="0">
                <a:solidFill>
                  <a:srgbClr val="FFFF00"/>
                </a:solidFill>
              </a:rPr>
              <a:t> u odnosu na spoljašnje MP.</a:t>
            </a:r>
          </a:p>
          <a:p>
            <a:pPr lvl="1">
              <a:lnSpc>
                <a:spcPct val="90000"/>
              </a:lnSpc>
              <a:buFont typeface="Wingdings" pitchFamily="2" charset="2"/>
              <a:buNone/>
            </a:pPr>
            <a:r>
              <a:rPr lang="hr-HR" altLang="en-US" sz="1600" smtClean="0">
                <a:solidFill>
                  <a:srgbClr val="FFFF00"/>
                </a:solidFill>
              </a:rPr>
              <a:t>RF impuls-predstavlja paket energije-fotona, </a:t>
            </a:r>
            <a:r>
              <a:rPr lang="hr-HR" altLang="en-US" sz="1600" smtClean="0">
                <a:solidFill>
                  <a:srgbClr val="FFFF00"/>
                </a:solidFill>
                <a:cs typeface="Times New Roman" charset="0"/>
              </a:rPr>
              <a:t>Δ</a:t>
            </a:r>
            <a:r>
              <a:rPr lang="hr-HR" altLang="en-US" sz="1600" smtClean="0">
                <a:solidFill>
                  <a:srgbClr val="FFFF00"/>
                </a:solidFill>
              </a:rPr>
              <a:t>E=h</a:t>
            </a:r>
            <a:r>
              <a:rPr lang="hr-HR" altLang="en-US" sz="1600" smtClean="0">
                <a:solidFill>
                  <a:srgbClr val="FFFF00"/>
                </a:solidFill>
                <a:cs typeface="Times New Roman" charset="0"/>
              </a:rPr>
              <a:t>ν</a:t>
            </a:r>
            <a:endParaRPr lang="hr-HR" altLang="en-US" sz="1600" smtClean="0">
              <a:solidFill>
                <a:srgbClr val="FFFF00"/>
              </a:solidFill>
            </a:endParaRPr>
          </a:p>
          <a:p>
            <a:pPr lvl="1">
              <a:lnSpc>
                <a:spcPct val="90000"/>
              </a:lnSpc>
              <a:buFont typeface="Wingdings" pitchFamily="2" charset="2"/>
              <a:buNone/>
            </a:pPr>
            <a:r>
              <a:rPr lang="hr-HR" altLang="en-US" sz="1600" smtClean="0">
                <a:solidFill>
                  <a:srgbClr val="FFFF00"/>
                </a:solidFill>
              </a:rPr>
              <a:t>Ako energija fotona, tj. Njegova frekfencija odgovara razlici u energijama </a:t>
            </a:r>
            <a:r>
              <a:rPr lang="hr-HR" altLang="en-US" sz="1600" smtClean="0">
                <a:solidFill>
                  <a:srgbClr val="FFFF00"/>
                </a:solidFill>
                <a:cs typeface="Times New Roman" charset="0"/>
              </a:rPr>
              <a:t>Δ</a:t>
            </a:r>
            <a:r>
              <a:rPr lang="hr-HR" altLang="en-US" sz="1600" smtClean="0">
                <a:solidFill>
                  <a:srgbClr val="FFFF00"/>
                </a:solidFill>
              </a:rPr>
              <a:t>E onda proton apsorbuje energiju RF pulsa i prelazi na viši energetski nivo.</a:t>
            </a:r>
          </a:p>
          <a:p>
            <a:pPr lvl="1">
              <a:lnSpc>
                <a:spcPct val="90000"/>
              </a:lnSpc>
              <a:buFont typeface="Wingdings" pitchFamily="2" charset="2"/>
              <a:buNone/>
            </a:pPr>
            <a:r>
              <a:rPr lang="hr-HR" altLang="en-US" sz="1600" smtClean="0">
                <a:solidFill>
                  <a:srgbClr val="FFFF00"/>
                </a:solidFill>
              </a:rPr>
              <a:t>Ta frekfencija se zove </a:t>
            </a:r>
            <a:r>
              <a:rPr lang="hr-HR" altLang="en-US" smtClean="0">
                <a:solidFill>
                  <a:srgbClr val="FF0000"/>
                </a:solidFill>
              </a:rPr>
              <a:t>rezonantna frekfencija</a:t>
            </a:r>
            <a:endParaRPr lang="en-US" altLang="en-US" sz="1600" smtClean="0">
              <a:solidFill>
                <a:srgbClr val="FF0000"/>
              </a:solidFill>
            </a:endParaRPr>
          </a:p>
        </p:txBody>
      </p:sp>
      <p:sp>
        <p:nvSpPr>
          <p:cNvPr id="216068" name="Rectangle 4"/>
          <p:cNvSpPr>
            <a:spLocks noGrp="1" noChangeArrowheads="1"/>
          </p:cNvSpPr>
          <p:nvPr>
            <p:ph sz="half" idx="2"/>
          </p:nvPr>
        </p:nvSpPr>
        <p:spPr>
          <a:xfrm>
            <a:off x="4652963" y="1600200"/>
            <a:ext cx="4033837" cy="4533900"/>
          </a:xfrm>
          <a:prstGeom prst="rect">
            <a:avLst/>
          </a:prstGeom>
        </p:spPr>
        <p:txBody>
          <a:bodyPr/>
          <a:lstStyle/>
          <a:p>
            <a:pPr fontAlgn="auto">
              <a:spcAft>
                <a:spcPts val="0"/>
              </a:spcAft>
              <a:defRPr/>
            </a:pPr>
            <a:r>
              <a:rPr lang="hr-HR" smtClean="0">
                <a:solidFill>
                  <a:srgbClr val="FFFF00"/>
                </a:solidFill>
              </a:rPr>
              <a:t>Grupno ponašanje atoma</a:t>
            </a:r>
          </a:p>
          <a:p>
            <a:pPr fontAlgn="auto">
              <a:spcAft>
                <a:spcPts val="0"/>
              </a:spcAft>
              <a:defRPr/>
            </a:pPr>
            <a:r>
              <a:rPr lang="hr-HR" sz="1600" smtClean="0">
                <a:solidFill>
                  <a:srgbClr val="FFFF00"/>
                </a:solidFill>
              </a:rPr>
              <a:t>Spoljašnje polje-z osa-longitudinalni pravac</a:t>
            </a:r>
          </a:p>
          <a:p>
            <a:pPr fontAlgn="auto">
              <a:spcAft>
                <a:spcPts val="0"/>
              </a:spcAft>
              <a:defRPr/>
            </a:pPr>
            <a:r>
              <a:rPr lang="hr-HR" sz="1600" smtClean="0">
                <a:solidFill>
                  <a:srgbClr val="FFFF00"/>
                </a:solidFill>
              </a:rPr>
              <a:t>Ravan normalna na spoljašnje polje je xy-transverzalna ravan</a:t>
            </a:r>
          </a:p>
          <a:p>
            <a:pPr fontAlgn="auto">
              <a:spcAft>
                <a:spcPts val="0"/>
              </a:spcAft>
              <a:defRPr/>
            </a:pPr>
            <a:r>
              <a:rPr lang="hr-HR" sz="1600" smtClean="0">
                <a:solidFill>
                  <a:srgbClr val="FFFF00"/>
                </a:solidFill>
              </a:rPr>
              <a:t>Radio talasi male energije-frekfencije</a:t>
            </a:r>
          </a:p>
          <a:p>
            <a:pPr fontAlgn="auto">
              <a:spcAft>
                <a:spcPts val="0"/>
              </a:spcAft>
              <a:defRPr/>
            </a:pPr>
            <a:r>
              <a:rPr lang="hr-HR" sz="1600" smtClean="0">
                <a:solidFill>
                  <a:srgbClr val="FFFF00"/>
                </a:solidFill>
              </a:rPr>
              <a:t>Da bi došlo do razmene energije RF impulsa sa protonima mora imati </a:t>
            </a:r>
            <a:r>
              <a:rPr lang="hr-HR" smtClean="0">
                <a:solidFill>
                  <a:srgbClr val="FFFF00"/>
                </a:solidFill>
                <a:cs typeface="Times New Roman" charset="0"/>
              </a:rPr>
              <a:t>ν</a:t>
            </a:r>
            <a:r>
              <a:rPr lang="hr-HR" smtClean="0">
                <a:solidFill>
                  <a:srgbClr val="FFFF00"/>
                </a:solidFill>
              </a:rPr>
              <a:t>=</a:t>
            </a:r>
            <a:r>
              <a:rPr lang="hr-HR" smtClean="0">
                <a:solidFill>
                  <a:srgbClr val="FFFF00"/>
                </a:solidFill>
                <a:cs typeface="Times New Roman" charset="0"/>
              </a:rPr>
              <a:t>ν</a:t>
            </a:r>
            <a:r>
              <a:rPr lang="hr-HR" smtClean="0">
                <a:solidFill>
                  <a:srgbClr val="FFFF00"/>
                </a:solidFill>
              </a:rPr>
              <a:t> </a:t>
            </a:r>
            <a:r>
              <a:rPr lang="hr-HR" sz="1600" smtClean="0">
                <a:solidFill>
                  <a:srgbClr val="FFFF00"/>
                </a:solidFill>
              </a:rPr>
              <a:t>protona.</a:t>
            </a:r>
          </a:p>
          <a:p>
            <a:pPr fontAlgn="auto">
              <a:spcAft>
                <a:spcPts val="0"/>
              </a:spcAft>
              <a:defRPr/>
            </a:pPr>
            <a:r>
              <a:rPr lang="hr-HR" sz="1600" smtClean="0">
                <a:solidFill>
                  <a:srgbClr val="FFFF00"/>
                </a:solidFill>
              </a:rPr>
              <a:t>RF impulsi se dobijaju iz sekundarnog MP koje proizvodi kalem-transmiter.</a:t>
            </a:r>
          </a:p>
          <a:p>
            <a:pPr fontAlgn="auto">
              <a:spcAft>
                <a:spcPts val="0"/>
              </a:spcAft>
              <a:defRPr/>
            </a:pPr>
            <a:r>
              <a:rPr lang="hr-HR" sz="1600" smtClean="0">
                <a:solidFill>
                  <a:srgbClr val="FFFF00"/>
                </a:solidFill>
              </a:rPr>
              <a:t>Transmiter je orijentisan da njegovo MP leži u transverzalnoj ravni i normalan na spoljašnje polje.</a:t>
            </a:r>
            <a:endParaRPr lang="en-US" sz="1600" smtClean="0">
              <a:solidFill>
                <a:srgbClr val="FFFF00"/>
              </a:solidFill>
            </a:endParaRPr>
          </a:p>
        </p:txBody>
      </p:sp>
    </p:spTree>
    <p:extLst>
      <p:ext uri="{BB962C8B-B14F-4D97-AF65-F5344CB8AC3E}">
        <p14:creationId xmlns:p14="http://schemas.microsoft.com/office/powerpoint/2010/main" val="2923741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17091" name="Rectangle 3"/>
          <p:cNvSpPr>
            <a:spLocks noGrp="1" noChangeArrowheads="1"/>
          </p:cNvSpPr>
          <p:nvPr>
            <p:ph type="body" sz="half" idx="1"/>
          </p:nvPr>
        </p:nvSpPr>
        <p:spPr>
          <a:xfrm>
            <a:off x="457200" y="1600200"/>
            <a:ext cx="4033838" cy="4533900"/>
          </a:xfrm>
        </p:spPr>
        <p:txBody>
          <a:bodyPr/>
          <a:lstStyle/>
          <a:p>
            <a:pPr fontAlgn="auto">
              <a:spcAft>
                <a:spcPts val="0"/>
              </a:spcAft>
              <a:defRPr/>
            </a:pPr>
            <a:r>
              <a:rPr lang="hr-HR" sz="1600" smtClean="0">
                <a:solidFill>
                  <a:srgbClr val="FFFF00"/>
                </a:solidFill>
              </a:rPr>
              <a:t>Radio talas ima dvostruko dejstvo na protone:</a:t>
            </a:r>
          </a:p>
          <a:p>
            <a:pPr fontAlgn="auto">
              <a:spcAft>
                <a:spcPts val="0"/>
              </a:spcAft>
              <a:defRPr/>
            </a:pPr>
            <a:r>
              <a:rPr lang="hr-HR" sz="1600" smtClean="0">
                <a:solidFill>
                  <a:srgbClr val="FFFF00"/>
                </a:solidFill>
              </a:rPr>
              <a:t>1.neke protone podiže na viši energetski nivo (usmereni su na dole).</a:t>
            </a:r>
          </a:p>
          <a:p>
            <a:pPr fontAlgn="auto">
              <a:spcAft>
                <a:spcPts val="0"/>
              </a:spcAft>
              <a:defRPr/>
            </a:pPr>
            <a:r>
              <a:rPr lang="hr-HR" sz="1600" smtClean="0">
                <a:solidFill>
                  <a:srgbClr val="FFFF00"/>
                </a:solidFill>
              </a:rPr>
              <a:t>2.dovodi do toga da protoni vrše precesiju sinhronizovano tj. u fazi.</a:t>
            </a:r>
          </a:p>
          <a:p>
            <a:pPr fontAlgn="auto">
              <a:spcAft>
                <a:spcPts val="0"/>
              </a:spcAft>
              <a:defRPr/>
            </a:pPr>
            <a:r>
              <a:rPr lang="hr-HR" sz="1600" smtClean="0">
                <a:solidFill>
                  <a:srgbClr val="FFFF00"/>
                </a:solidFill>
              </a:rPr>
              <a:t>Pod 1.rezultuje smanjenjem longitudinalne magnetizacije a pod 2. uspostavlja novu magnetizaciju u xy ravni</a:t>
            </a:r>
          </a:p>
          <a:p>
            <a:pPr fontAlgn="auto">
              <a:spcAft>
                <a:spcPts val="0"/>
              </a:spcAft>
              <a:defRPr/>
            </a:pPr>
            <a:r>
              <a:rPr lang="hr-HR" sz="1600" smtClean="0">
                <a:solidFill>
                  <a:srgbClr val="FFFF00"/>
                </a:solidFill>
              </a:rPr>
              <a:t>Ugao za koji RF impuls rotira magnetizaciju se naziva </a:t>
            </a:r>
            <a:r>
              <a:rPr lang="hr-HR" sz="1600" smtClean="0">
                <a:solidFill>
                  <a:srgbClr val="FF0000"/>
                </a:solidFill>
              </a:rPr>
              <a:t>flip ugao</a:t>
            </a:r>
          </a:p>
          <a:p>
            <a:pPr fontAlgn="auto">
              <a:spcAft>
                <a:spcPts val="0"/>
              </a:spcAft>
              <a:defRPr/>
            </a:pPr>
            <a:r>
              <a:rPr lang="hr-HR" sz="1600" smtClean="0">
                <a:solidFill>
                  <a:srgbClr val="FFFF00"/>
                </a:solidFill>
              </a:rPr>
              <a:t>Flip ugao se povećava sa povećanjem amplitude i vremena trajanja RF impulsa. </a:t>
            </a:r>
            <a:endParaRPr lang="en-US" sz="1600" smtClean="0">
              <a:solidFill>
                <a:srgbClr val="FFFF00"/>
              </a:solidFill>
            </a:endParaRPr>
          </a:p>
        </p:txBody>
      </p:sp>
      <p:pic>
        <p:nvPicPr>
          <p:cNvPr id="107524" name="Picture 4" descr="mr-12"/>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652963" y="2524125"/>
            <a:ext cx="4033837" cy="2635250"/>
          </a:xfrm>
        </p:spPr>
      </p:pic>
    </p:spTree>
    <p:extLst>
      <p:ext uri="{BB962C8B-B14F-4D97-AF65-F5344CB8AC3E}">
        <p14:creationId xmlns:p14="http://schemas.microsoft.com/office/powerpoint/2010/main" val="173193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18115" name="Rectangle 3"/>
          <p:cNvSpPr>
            <a:spLocks noGrp="1" noChangeArrowheads="1"/>
          </p:cNvSpPr>
          <p:nvPr>
            <p:ph type="body" sz="half" idx="1"/>
          </p:nvPr>
        </p:nvSpPr>
        <p:spPr>
          <a:xfrm>
            <a:off x="457200" y="1600200"/>
            <a:ext cx="4033838" cy="4533900"/>
          </a:xfrm>
        </p:spPr>
        <p:txBody>
          <a:bodyPr/>
          <a:lstStyle/>
          <a:p>
            <a:pPr fontAlgn="auto">
              <a:spcAft>
                <a:spcPts val="0"/>
              </a:spcAft>
              <a:defRPr/>
            </a:pPr>
            <a:r>
              <a:rPr lang="hr-HR" sz="1800" smtClean="0">
                <a:solidFill>
                  <a:srgbClr val="FFFF00"/>
                </a:solidFill>
              </a:rPr>
              <a:t>U jakom MP uspostavlja se novi magnetni vektor u telu pacijenta, RF talas dovodi dostvaranja transverzalne magnetizacije, a longitudinalna se smanjuje. U zavisnosti od karakteristika RF impulsa longitudinalna magnetizacija može potpuno da nestane.</a:t>
            </a:r>
          </a:p>
          <a:p>
            <a:pPr fontAlgn="auto">
              <a:spcAft>
                <a:spcPts val="0"/>
              </a:spcAft>
              <a:defRPr/>
            </a:pPr>
            <a:r>
              <a:rPr lang="hr-HR" sz="1800" smtClean="0">
                <a:solidFill>
                  <a:srgbClr val="FFFF00"/>
                </a:solidFill>
              </a:rPr>
              <a:t>Vektor transverzalne magnetizacije se kreće precesiono zajedno sa protonima i zato se konstantno menja smer i indukuje signal u anteni.</a:t>
            </a:r>
            <a:endParaRPr lang="en-US" sz="1800" smtClean="0">
              <a:solidFill>
                <a:srgbClr val="FFFF00"/>
              </a:solidFill>
            </a:endParaRPr>
          </a:p>
        </p:txBody>
      </p:sp>
      <p:pic>
        <p:nvPicPr>
          <p:cNvPr id="108548" name="Picture 4" descr="mr-16"/>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652963" y="1936750"/>
            <a:ext cx="4033837" cy="3262313"/>
          </a:xfrm>
        </p:spPr>
      </p:pic>
    </p:spTree>
    <p:extLst>
      <p:ext uri="{BB962C8B-B14F-4D97-AF65-F5344CB8AC3E}">
        <p14:creationId xmlns:p14="http://schemas.microsoft.com/office/powerpoint/2010/main" val="25148383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19139" name="Rectangle 3"/>
          <p:cNvSpPr>
            <a:spLocks noGrp="1" noChangeArrowheads="1"/>
          </p:cNvSpPr>
          <p:nvPr>
            <p:ph type="body" sz="half" idx="1"/>
          </p:nvPr>
        </p:nvSpPr>
        <p:spPr>
          <a:xfrm>
            <a:off x="457200" y="1600200"/>
            <a:ext cx="4033838" cy="4533900"/>
          </a:xfrm>
        </p:spPr>
        <p:txBody>
          <a:bodyPr/>
          <a:lstStyle/>
          <a:p>
            <a:pPr fontAlgn="auto">
              <a:lnSpc>
                <a:spcPct val="90000"/>
              </a:lnSpc>
              <a:spcAft>
                <a:spcPts val="0"/>
              </a:spcAft>
              <a:defRPr/>
            </a:pPr>
            <a:r>
              <a:rPr lang="hr-HR" sz="2800" smtClean="0">
                <a:solidFill>
                  <a:srgbClr val="CC0099"/>
                </a:solidFill>
              </a:rPr>
              <a:t>RELAKSACIJA</a:t>
            </a:r>
          </a:p>
          <a:p>
            <a:pPr fontAlgn="auto">
              <a:lnSpc>
                <a:spcPct val="90000"/>
              </a:lnSpc>
              <a:spcAft>
                <a:spcPts val="0"/>
              </a:spcAft>
              <a:defRPr/>
            </a:pPr>
            <a:r>
              <a:rPr lang="hr-HR" sz="1800" smtClean="0">
                <a:solidFill>
                  <a:srgbClr val="FFFF00"/>
                </a:solidFill>
              </a:rPr>
              <a:t>Po prestanku dejstva RF impulsa, ceo sistem se vraća u stanje ravnoteže-relaksacije.</a:t>
            </a:r>
          </a:p>
          <a:p>
            <a:pPr fontAlgn="auto">
              <a:lnSpc>
                <a:spcPct val="90000"/>
              </a:lnSpc>
              <a:spcAft>
                <a:spcPts val="0"/>
              </a:spcAft>
              <a:defRPr/>
            </a:pPr>
            <a:r>
              <a:rPr lang="hr-HR" sz="1800" smtClean="0">
                <a:solidFill>
                  <a:srgbClr val="FFFF00"/>
                </a:solidFill>
              </a:rPr>
              <a:t>Longitudinalna relaksacija raste-T1</a:t>
            </a:r>
          </a:p>
          <a:p>
            <a:pPr fontAlgn="auto">
              <a:lnSpc>
                <a:spcPct val="90000"/>
              </a:lnSpc>
              <a:spcAft>
                <a:spcPts val="0"/>
              </a:spcAft>
              <a:defRPr/>
            </a:pPr>
            <a:r>
              <a:rPr lang="hr-HR" sz="1800" smtClean="0">
                <a:solidFill>
                  <a:srgbClr val="FFFF00"/>
                </a:solidFill>
              </a:rPr>
              <a:t>Transverzalna magnetizacija se smanjuje (transverzalna relaksacija) T2</a:t>
            </a:r>
          </a:p>
          <a:p>
            <a:pPr fontAlgn="auto">
              <a:lnSpc>
                <a:spcPct val="90000"/>
              </a:lnSpc>
              <a:spcAft>
                <a:spcPts val="0"/>
              </a:spcAft>
              <a:defRPr/>
            </a:pPr>
            <a:r>
              <a:rPr lang="hr-HR" sz="1800" smtClean="0">
                <a:solidFill>
                  <a:srgbClr val="FFFF00"/>
                </a:solidFill>
              </a:rPr>
              <a:t>Energija RF impulsa se predaje prilikom relaksacije okruženju  tj tkz. rešetki i proces se zove spin-rešetka </a:t>
            </a:r>
          </a:p>
          <a:p>
            <a:pPr fontAlgn="auto">
              <a:lnSpc>
                <a:spcPct val="90000"/>
              </a:lnSpc>
              <a:spcAft>
                <a:spcPts val="0"/>
              </a:spcAft>
              <a:defRPr/>
            </a:pPr>
            <a:r>
              <a:rPr lang="hr-HR" sz="1800" smtClean="0">
                <a:solidFill>
                  <a:srgbClr val="FFFF00"/>
                </a:solidFill>
              </a:rPr>
              <a:t>T1 je oko 300-2000ms. T2 je 30-150ms.</a:t>
            </a:r>
            <a:endParaRPr lang="en-US" sz="1800" smtClean="0">
              <a:solidFill>
                <a:srgbClr val="FFFF00"/>
              </a:solidFill>
            </a:endParaRPr>
          </a:p>
        </p:txBody>
      </p:sp>
      <p:pic>
        <p:nvPicPr>
          <p:cNvPr id="109572" name="Picture 4" descr="mr-1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bwMode="auto">
          <a:xfrm>
            <a:off x="4649585" y="2102773"/>
            <a:ext cx="4035829" cy="3528753"/>
          </a:xfrm>
        </p:spPr>
      </p:pic>
    </p:spTree>
    <p:extLst>
      <p:ext uri="{BB962C8B-B14F-4D97-AF65-F5344CB8AC3E}">
        <p14:creationId xmlns:p14="http://schemas.microsoft.com/office/powerpoint/2010/main" val="1574628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effectLst>
            <a:outerShdw dist="107763" dir="18900000" algn="ctr" rotWithShape="0">
              <a:schemeClr val="bg2"/>
            </a:outerShdw>
          </a:effectLst>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110595" name="Rectangle 3"/>
          <p:cNvSpPr>
            <a:spLocks noGrp="1" noChangeArrowheads="1"/>
          </p:cNvSpPr>
          <p:nvPr>
            <p:ph type="body" sz="half" idx="1"/>
          </p:nvPr>
        </p:nvSpPr>
        <p:spPr bwMode="auto">
          <a:xfrm>
            <a:off x="457200" y="1600200"/>
            <a:ext cx="4033838" cy="4533900"/>
          </a:xfrm>
        </p:spPr>
        <p:txBody>
          <a:bodyPr wrap="square" numCol="1" anchor="t" anchorCtr="0" compatLnSpc="1">
            <a:prstTxWarp prst="textNoShape">
              <a:avLst/>
            </a:prstTxWarp>
          </a:bodyPr>
          <a:lstStyle/>
          <a:p>
            <a:pPr lvl="1">
              <a:buFont typeface="Wingdings" pitchFamily="2" charset="2"/>
              <a:buNone/>
            </a:pPr>
            <a:r>
              <a:rPr lang="hr-HR" altLang="en-US" sz="2000" smtClean="0">
                <a:solidFill>
                  <a:srgbClr val="CC0099"/>
                </a:solidFill>
              </a:rPr>
              <a:t>RELAKSACIJA</a:t>
            </a:r>
          </a:p>
          <a:p>
            <a:pPr lvl="1">
              <a:buFont typeface="Wingdings" pitchFamily="2" charset="2"/>
              <a:buNone/>
            </a:pPr>
            <a:r>
              <a:rPr lang="hr-HR" altLang="en-US" sz="1400" smtClean="0">
                <a:solidFill>
                  <a:srgbClr val="FFFF00"/>
                </a:solidFill>
              </a:rPr>
              <a:t>Voda i tečnosti imaju  dugo T1 i T2</a:t>
            </a:r>
          </a:p>
          <a:p>
            <a:pPr lvl="1">
              <a:buFont typeface="Wingdings" pitchFamily="2" charset="2"/>
              <a:buNone/>
            </a:pPr>
            <a:r>
              <a:rPr lang="hr-HR" altLang="en-US" sz="1400" smtClean="0">
                <a:solidFill>
                  <a:srgbClr val="FFFF00"/>
                </a:solidFill>
              </a:rPr>
              <a:t>Mast ima kratko T1 i T2.</a:t>
            </a:r>
          </a:p>
          <a:p>
            <a:pPr lvl="1">
              <a:buFont typeface="Wingdings" pitchFamily="2" charset="2"/>
              <a:buNone/>
            </a:pPr>
            <a:r>
              <a:rPr lang="hr-HR" altLang="en-US" sz="1400" smtClean="0">
                <a:solidFill>
                  <a:srgbClr val="FFFF00"/>
                </a:solidFill>
              </a:rPr>
              <a:t>Vektori longitudinalne i transverzalne magnetizacije se sabiraju. Ukupni vektor koji se dobija je totalni magnetni momenat tkiva u celini.</a:t>
            </a:r>
          </a:p>
          <a:p>
            <a:pPr lvl="1">
              <a:buFont typeface="Wingdings" pitchFamily="2" charset="2"/>
              <a:buNone/>
            </a:pPr>
            <a:r>
              <a:rPr lang="hr-HR" altLang="en-US" sz="1400" smtClean="0">
                <a:solidFill>
                  <a:srgbClr val="FFFF00"/>
                </a:solidFill>
              </a:rPr>
              <a:t>Ceo sistem vrši precesiono kretanje, ukupan vektor se kreće spiralno, kada menja pravac od transv. ka long. Posledica promenljive magnetne sile je indukcija električne struje, koja predstavlja MR signal. Prijemni kalem,antena registruje MR signal.</a:t>
            </a:r>
          </a:p>
          <a:p>
            <a:pPr lvl="1">
              <a:buFont typeface="Wingdings" pitchFamily="2" charset="2"/>
              <a:buNone/>
            </a:pPr>
            <a:r>
              <a:rPr lang="hr-HR" altLang="en-US" sz="1400" smtClean="0">
                <a:solidFill>
                  <a:srgbClr val="FFFF00"/>
                </a:solidFill>
              </a:rPr>
              <a:t>Ovaj signal se zove </a:t>
            </a:r>
            <a:r>
              <a:rPr lang="hr-HR" altLang="en-US" sz="1400" smtClean="0">
                <a:solidFill>
                  <a:srgbClr val="CC0099"/>
                </a:solidFill>
              </a:rPr>
              <a:t>FID </a:t>
            </a:r>
            <a:r>
              <a:rPr lang="hr-HR" altLang="en-US" sz="1400" smtClean="0">
                <a:solidFill>
                  <a:srgbClr val="FFFF00"/>
                </a:solidFill>
              </a:rPr>
              <a:t>signal (Free Induction Decay), </a:t>
            </a:r>
            <a:r>
              <a:rPr lang="hr-HR" altLang="en-US" sz="1400" smtClean="0">
                <a:solidFill>
                  <a:srgbClr val="FFFF00"/>
                </a:solidFill>
                <a:cs typeface="Times New Roman" charset="0"/>
              </a:rPr>
              <a:t>&gt;</a:t>
            </a:r>
            <a:r>
              <a:rPr lang="hr-HR" altLang="en-US" sz="1400" smtClean="0">
                <a:solidFill>
                  <a:srgbClr val="FFFF00"/>
                </a:solidFill>
              </a:rPr>
              <a:t>neposredno posle gašenja RF impulsa.</a:t>
            </a:r>
            <a:endParaRPr lang="en-US" altLang="en-US" sz="1400" smtClean="0">
              <a:solidFill>
                <a:srgbClr val="CC0099"/>
              </a:solidFill>
            </a:endParaRPr>
          </a:p>
        </p:txBody>
      </p:sp>
      <p:pic>
        <p:nvPicPr>
          <p:cNvPr id="110596" name="Picture 4" descr="mr-17"/>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bwMode="auto">
          <a:xfrm>
            <a:off x="4649585" y="2414501"/>
            <a:ext cx="4035829" cy="2905298"/>
          </a:xfrm>
        </p:spPr>
      </p:pic>
    </p:spTree>
    <p:extLst>
      <p:ext uri="{BB962C8B-B14F-4D97-AF65-F5344CB8AC3E}">
        <p14:creationId xmlns:p14="http://schemas.microsoft.com/office/powerpoint/2010/main" val="3564381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                             MRI</a:t>
            </a:r>
            <a:br>
              <a:rPr lang="hr-HR" smtClean="0">
                <a:solidFill>
                  <a:srgbClr val="FFFF00"/>
                </a:solidFill>
                <a:ea typeface="+mj-ea"/>
              </a:rPr>
            </a:br>
            <a:endParaRPr lang="en-US" smtClean="0">
              <a:solidFill>
                <a:srgbClr val="FFFF00"/>
              </a:solidFill>
              <a:ea typeface="+mj-ea"/>
            </a:endParaRPr>
          </a:p>
        </p:txBody>
      </p:sp>
      <p:pic>
        <p:nvPicPr>
          <p:cNvPr id="111619" name="Picture 3" descr="Fig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33400"/>
            <a:ext cx="3683000" cy="598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620" name="Picture 4" descr="Fig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975" y="1295400"/>
            <a:ext cx="5280025"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9202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r-Latn-RS" dirty="0" smtClean="0">
                <a:solidFill>
                  <a:srgbClr val="FFFF00"/>
                </a:solidFill>
                <a:latin typeface="Arial" panose="020B0604020202020204" pitchFamily="34" charset="0"/>
                <a:cs typeface="Arial" panose="020B0604020202020204" pitchFamily="34" charset="0"/>
              </a:rPr>
              <a:t>MR</a:t>
            </a:r>
            <a:endParaRPr lang="en-US" dirty="0">
              <a:solidFill>
                <a:srgbClr val="FFFF00"/>
              </a:solidFill>
              <a:latin typeface="Arial" panose="020B0604020202020204" pitchFamily="34" charset="0"/>
              <a:cs typeface="Arial" panose="020B0604020202020204" pitchFamily="34" charset="0"/>
            </a:endParaRPr>
          </a:p>
        </p:txBody>
      </p:sp>
      <p:sp>
        <p:nvSpPr>
          <p:cNvPr id="5" name="Text Placeholder 4"/>
          <p:cNvSpPr>
            <a:spLocks noGrp="1"/>
          </p:cNvSpPr>
          <p:nvPr>
            <p:ph type="body" idx="1"/>
          </p:nvPr>
        </p:nvSpPr>
        <p:spPr/>
        <p:txBody>
          <a:bodyPr/>
          <a:lstStyle/>
          <a:p>
            <a:r>
              <a:rPr lang="sr-Latn-RS" dirty="0" smtClean="0">
                <a:solidFill>
                  <a:srgbClr val="FFFF00"/>
                </a:solidFill>
              </a:rPr>
              <a:t>AMELOBLASTIČNI FIBROM</a:t>
            </a:r>
            <a:endParaRPr lang="en-US" dirty="0">
              <a:solidFill>
                <a:srgbClr val="FFFF00"/>
              </a:solidFill>
            </a:endParaRPr>
          </a:p>
        </p:txBody>
      </p:sp>
      <p:pic>
        <p:nvPicPr>
          <p:cNvPr id="102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67544" y="2674695"/>
            <a:ext cx="3672408" cy="3181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5"/>
          <p:cNvSpPr>
            <a:spLocks noGrp="1"/>
          </p:cNvSpPr>
          <p:nvPr>
            <p:ph type="body" sz="quarter" idx="3"/>
          </p:nvPr>
        </p:nvSpPr>
        <p:spPr/>
        <p:txBody>
          <a:bodyPr/>
          <a:lstStyle/>
          <a:p>
            <a:r>
              <a:rPr lang="sr-Latn-RS" dirty="0" smtClean="0">
                <a:solidFill>
                  <a:srgbClr val="FFFF00"/>
                </a:solidFill>
              </a:rPr>
              <a:t>AMELOBLASTIČNI FIBROM</a:t>
            </a:r>
            <a:endParaRPr lang="en-US" dirty="0">
              <a:solidFill>
                <a:srgbClr val="FFFF00"/>
              </a:solidFill>
            </a:endParaRPr>
          </a:p>
        </p:txBody>
      </p:sp>
      <p:pic>
        <p:nvPicPr>
          <p:cNvPr id="1027"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532347" y="2708920"/>
            <a:ext cx="3985514" cy="3168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850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MRI</a:t>
            </a:r>
            <a:br>
              <a:rPr lang="hr-HR" smtClean="0">
                <a:solidFill>
                  <a:srgbClr val="FFFF00"/>
                </a:solidFill>
                <a:ea typeface="+mj-ea"/>
              </a:rPr>
            </a:br>
            <a:endParaRPr lang="en-US" smtClean="0">
              <a:solidFill>
                <a:srgbClr val="FFFF00"/>
              </a:solidFill>
              <a:ea typeface="+mj-ea"/>
            </a:endParaRPr>
          </a:p>
        </p:txBody>
      </p:sp>
      <p:sp>
        <p:nvSpPr>
          <p:cNvPr id="204803" name="Rectangle 3"/>
          <p:cNvSpPr>
            <a:spLocks noGrp="1" noChangeArrowheads="1"/>
          </p:cNvSpPr>
          <p:nvPr>
            <p:ph idx="1"/>
          </p:nvPr>
        </p:nvSpPr>
        <p:spPr>
          <a:xfrm>
            <a:off x="457200" y="2020888"/>
            <a:ext cx="8229600" cy="4075112"/>
          </a:xfrm>
          <a:prstGeom prst="rect">
            <a:avLst/>
          </a:prstGeom>
        </p:spPr>
        <p:txBody>
          <a:bodyPr/>
          <a:lstStyle/>
          <a:p>
            <a:pPr fontAlgn="auto">
              <a:spcAft>
                <a:spcPts val="0"/>
              </a:spcAft>
              <a:defRPr/>
            </a:pPr>
            <a:r>
              <a:rPr lang="hr-HR" smtClean="0">
                <a:solidFill>
                  <a:srgbClr val="FFFF00"/>
                </a:solidFill>
              </a:rPr>
              <a:t>Stimulisana apsorbcija energije do koje dolazi kada je jezgro koje se nalazi u magnetnom polju izloženo radio talasima određene frekfencije-Larmorova frekfencija</a:t>
            </a:r>
          </a:p>
          <a:p>
            <a:pPr fontAlgn="auto">
              <a:spcAft>
                <a:spcPts val="0"/>
              </a:spcAft>
              <a:buFont typeface="Wingdings" pitchFamily="2" charset="2"/>
              <a:buNone/>
              <a:defRPr/>
            </a:pPr>
            <a:endParaRPr lang="en-US" smtClean="0">
              <a:solidFill>
                <a:srgbClr val="FFFF00"/>
              </a:solidFill>
            </a:endParaRPr>
          </a:p>
        </p:txBody>
      </p:sp>
    </p:spTree>
    <p:extLst>
      <p:ext uri="{BB962C8B-B14F-4D97-AF65-F5344CB8AC3E}">
        <p14:creationId xmlns:p14="http://schemas.microsoft.com/office/powerpoint/2010/main" val="2214749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latin typeface="Arial" panose="020B0604020202020204" pitchFamily="34" charset="0"/>
                <a:cs typeface="Arial" panose="020B0604020202020204" pitchFamily="34" charset="0"/>
              </a:rPr>
              <a:t>MR</a:t>
            </a:r>
            <a:endParaRPr lang="en-US" dirty="0">
              <a:solidFill>
                <a:srgbClr val="FFFF00"/>
              </a:solidFill>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p:txBody>
          <a:bodyPr/>
          <a:lstStyle/>
          <a:p>
            <a:r>
              <a:rPr lang="sr-Latn-RS" dirty="0" smtClean="0">
                <a:solidFill>
                  <a:srgbClr val="FFFF00"/>
                </a:solidFill>
              </a:rPr>
              <a:t>Lymphoma malignum gingive</a:t>
            </a:r>
            <a:endParaRPr lang="en-US" dirty="0">
              <a:solidFill>
                <a:srgbClr val="FFFF00"/>
              </a:solidFill>
            </a:endParaRPr>
          </a:p>
        </p:txBody>
      </p:sp>
      <p:sp>
        <p:nvSpPr>
          <p:cNvPr id="5" name="Text Placeholder 4"/>
          <p:cNvSpPr>
            <a:spLocks noGrp="1"/>
          </p:cNvSpPr>
          <p:nvPr>
            <p:ph type="body" sz="quarter" idx="3"/>
          </p:nvPr>
        </p:nvSpPr>
        <p:spPr/>
        <p:txBody>
          <a:bodyPr/>
          <a:lstStyle/>
          <a:p>
            <a:r>
              <a:rPr lang="sr-Latn-RS" dirty="0">
                <a:solidFill>
                  <a:srgbClr val="FFFF00"/>
                </a:solidFill>
              </a:rPr>
              <a:t>Lymphoma malignum gingive</a:t>
            </a:r>
            <a:endParaRPr lang="en-US" dirty="0">
              <a:solidFill>
                <a:srgbClr val="FFFF00"/>
              </a:solidFill>
            </a:endParaRPr>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8031" y="2607468"/>
            <a:ext cx="3723438" cy="3341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644008" y="2636912"/>
            <a:ext cx="4018506" cy="3240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7625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err="1">
                <a:solidFill>
                  <a:srgbClr val="FFFF00"/>
                </a:solidFill>
                <a:latin typeface="Arial" panose="020B0604020202020204" pitchFamily="34" charset="0"/>
                <a:cs typeface="Arial" panose="020B0604020202020204" pitchFamily="34" charset="0"/>
              </a:rPr>
              <a:t>Mucoepidermoid</a:t>
            </a:r>
            <a:r>
              <a:rPr lang="en-US" dirty="0">
                <a:solidFill>
                  <a:srgbClr val="FFFF00"/>
                </a:solidFill>
                <a:latin typeface="Arial" panose="020B0604020202020204" pitchFamily="34" charset="0"/>
                <a:cs typeface="Arial" panose="020B0604020202020204" pitchFamily="34" charset="0"/>
              </a:rPr>
              <a:t> </a:t>
            </a:r>
            <a:r>
              <a:rPr lang="en-US" dirty="0" smtClean="0">
                <a:solidFill>
                  <a:srgbClr val="FFFF00"/>
                </a:solidFill>
                <a:latin typeface="Arial" panose="020B0604020202020204" pitchFamily="34" charset="0"/>
                <a:cs typeface="Arial" panose="020B0604020202020204" pitchFamily="34" charset="0"/>
              </a:rPr>
              <a:t>carcinoma</a:t>
            </a:r>
            <a:r>
              <a:rPr lang="sr-Latn-RS" dirty="0" smtClean="0">
                <a:solidFill>
                  <a:srgbClr val="FFFF00"/>
                </a:solidFill>
                <a:latin typeface="Arial" panose="020B0604020202020204" pitchFamily="34" charset="0"/>
                <a:cs typeface="Arial" panose="020B0604020202020204" pitchFamily="34" charset="0"/>
              </a:rPr>
              <a:t> mandibule</a:t>
            </a:r>
            <a:endParaRPr lang="en-US" dirty="0">
              <a:solidFill>
                <a:srgbClr val="FFFF00"/>
              </a:solidFill>
              <a:latin typeface="Arial" panose="020B0604020202020204" pitchFamily="34" charset="0"/>
              <a:cs typeface="Arial" panose="020B0604020202020204" pitchFamily="34"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481" y="1908717"/>
            <a:ext cx="7272903" cy="411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6230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latin typeface="Arial" panose="020B0604020202020204" pitchFamily="34" charset="0"/>
                <a:cs typeface="Arial" panose="020B0604020202020204" pitchFamily="34" charset="0"/>
              </a:rPr>
              <a:t>Benign fibrous </a:t>
            </a:r>
            <a:r>
              <a:rPr lang="en-US" dirty="0" smtClean="0">
                <a:solidFill>
                  <a:srgbClr val="FFFF00"/>
                </a:solidFill>
                <a:latin typeface="Arial" panose="020B0604020202020204" pitchFamily="34" charset="0"/>
                <a:cs typeface="Arial" panose="020B0604020202020204" pitchFamily="34" charset="0"/>
              </a:rPr>
              <a:t>histiocytoma</a:t>
            </a:r>
            <a:r>
              <a:rPr lang="sr-Latn-RS" dirty="0" smtClean="0">
                <a:solidFill>
                  <a:srgbClr val="FFFF00"/>
                </a:solidFill>
                <a:latin typeface="Arial" panose="020B0604020202020204" pitchFamily="34" charset="0"/>
                <a:cs typeface="Arial" panose="020B0604020202020204" pitchFamily="34" charset="0"/>
              </a:rPr>
              <a:t>, </a:t>
            </a:r>
            <a:r>
              <a:rPr lang="en-US" dirty="0" smtClean="0">
                <a:solidFill>
                  <a:srgbClr val="FFFF00"/>
                </a:solidFill>
                <a:latin typeface="Arial" panose="020B0604020202020204" pitchFamily="34" charset="0"/>
                <a:cs typeface="Arial" panose="020B0604020202020204" pitchFamily="34" charset="0"/>
              </a:rPr>
              <a:t>Submental </a:t>
            </a:r>
            <a:r>
              <a:rPr lang="en-US" dirty="0">
                <a:solidFill>
                  <a:srgbClr val="FFFF00"/>
                </a:solidFill>
                <a:latin typeface="Arial" panose="020B0604020202020204" pitchFamily="34" charset="0"/>
                <a:cs typeface="Arial" panose="020B0604020202020204" pitchFamily="34" charset="0"/>
              </a:rPr>
              <a:t>region</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4469" y="2036037"/>
            <a:ext cx="7871947" cy="3841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3978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solidFill>
                  <a:srgbClr val="FFFF00"/>
                </a:solidFill>
                <a:latin typeface="Arial" panose="020B0604020202020204" pitchFamily="34" charset="0"/>
                <a:cs typeface="Arial" panose="020B0604020202020204" pitchFamily="34" charset="0"/>
              </a:rPr>
              <a:t>Hemangiom</a:t>
            </a:r>
            <a:r>
              <a:rPr lang="sr-Latn-RS" dirty="0" smtClean="0">
                <a:solidFill>
                  <a:srgbClr val="FFFF00"/>
                </a:solidFill>
                <a:latin typeface="Arial" panose="020B0604020202020204" pitchFamily="34" charset="0"/>
                <a:cs typeface="Arial" panose="020B0604020202020204" pitchFamily="34" charset="0"/>
              </a:rPr>
              <a:t>a</a:t>
            </a:r>
            <a:endParaRPr lang="en-US" dirty="0">
              <a:solidFill>
                <a:srgbClr val="FFFF00"/>
              </a:solidFill>
              <a:latin typeface="Arial" panose="020B0604020202020204" pitchFamily="34" charset="0"/>
              <a:cs typeface="Arial" panose="020B0604020202020204" pitchFamily="34" charset="0"/>
            </a:endParaRPr>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8661" y="2346786"/>
            <a:ext cx="4197315" cy="3386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72000" y="1551298"/>
            <a:ext cx="3848100" cy="4245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0586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solidFill>
                  <a:srgbClr val="FFFF00"/>
                </a:solidFill>
                <a:latin typeface="Arial" panose="020B0604020202020204" pitchFamily="34" charset="0"/>
                <a:cs typeface="Arial" panose="020B0604020202020204" pitchFamily="34" charset="0"/>
              </a:rPr>
              <a:t>Odontogenic </a:t>
            </a:r>
            <a:r>
              <a:rPr lang="en-US" dirty="0" err="1">
                <a:solidFill>
                  <a:srgbClr val="FFFF00"/>
                </a:solidFill>
                <a:latin typeface="Arial" panose="020B0604020202020204" pitchFamily="34" charset="0"/>
                <a:cs typeface="Arial" panose="020B0604020202020204" pitchFamily="34" charset="0"/>
              </a:rPr>
              <a:t>keratocyst</a:t>
            </a:r>
            <a:r>
              <a:rPr lang="en-US" dirty="0">
                <a:solidFill>
                  <a:srgbClr val="FFFF00"/>
                </a:solidFill>
                <a:latin typeface="Arial" panose="020B0604020202020204" pitchFamily="34" charset="0"/>
                <a:cs typeface="Arial" panose="020B0604020202020204" pitchFamily="34" charset="0"/>
              </a:rPr>
              <a:t> (primordial cyst)</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189" y="1993250"/>
            <a:ext cx="8641291" cy="3740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8523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MRI</a:t>
            </a:r>
            <a:br>
              <a:rPr lang="hr-HR" smtClean="0">
                <a:solidFill>
                  <a:srgbClr val="FFFF00"/>
                </a:solidFill>
                <a:ea typeface="+mj-ea"/>
              </a:rPr>
            </a:br>
            <a:endParaRPr lang="en-US" smtClean="0">
              <a:solidFill>
                <a:srgbClr val="FFFF00"/>
              </a:solidFill>
              <a:ea typeface="+mj-ea"/>
            </a:endParaRPr>
          </a:p>
        </p:txBody>
      </p:sp>
      <p:sp>
        <p:nvSpPr>
          <p:cNvPr id="205827" name="Rectangle 3"/>
          <p:cNvSpPr>
            <a:spLocks noGrp="1" noChangeArrowheads="1"/>
          </p:cNvSpPr>
          <p:nvPr>
            <p:ph idx="1"/>
          </p:nvPr>
        </p:nvSpPr>
        <p:spPr>
          <a:xfrm>
            <a:off x="457200" y="2020888"/>
            <a:ext cx="8229600" cy="4075112"/>
          </a:xfrm>
          <a:prstGeom prst="rect">
            <a:avLst/>
          </a:prstGeom>
        </p:spPr>
        <p:txBody>
          <a:bodyPr/>
          <a:lstStyle/>
          <a:p>
            <a:pPr fontAlgn="auto">
              <a:spcAft>
                <a:spcPts val="0"/>
              </a:spcAft>
              <a:defRPr/>
            </a:pPr>
            <a:r>
              <a:rPr lang="hr-HR" sz="2800" smtClean="0">
                <a:solidFill>
                  <a:srgbClr val="FFFF00"/>
                </a:solidFill>
              </a:rPr>
              <a:t>ISTORIJAT</a:t>
            </a:r>
          </a:p>
          <a:p>
            <a:pPr fontAlgn="auto">
              <a:spcAft>
                <a:spcPts val="0"/>
              </a:spcAft>
              <a:defRPr/>
            </a:pPr>
            <a:r>
              <a:rPr lang="hr-HR" sz="2800" smtClean="0">
                <a:solidFill>
                  <a:srgbClr val="FFFF00"/>
                </a:solidFill>
              </a:rPr>
              <a:t>Fenomen magnetne rezonance otkriven 1939-Rabi</a:t>
            </a:r>
          </a:p>
          <a:p>
            <a:pPr fontAlgn="auto">
              <a:spcAft>
                <a:spcPts val="0"/>
              </a:spcAft>
              <a:defRPr/>
            </a:pPr>
            <a:r>
              <a:rPr lang="hr-HR" sz="2800" smtClean="0">
                <a:solidFill>
                  <a:srgbClr val="FFFF00"/>
                </a:solidFill>
              </a:rPr>
              <a:t>1946-konstruisan prvi spektrometar i uočen jak signal vodonikovog jezgra-Bloch</a:t>
            </a:r>
          </a:p>
          <a:p>
            <a:pPr fontAlgn="auto">
              <a:spcAft>
                <a:spcPts val="0"/>
              </a:spcAft>
              <a:defRPr/>
            </a:pPr>
            <a:r>
              <a:rPr lang="hr-HR" sz="2800" smtClean="0">
                <a:solidFill>
                  <a:srgbClr val="FFFF00"/>
                </a:solidFill>
              </a:rPr>
              <a:t>1973-Lauterbur, uvodi gradijent i rešava problem prostorne lokalizacije MR signala</a:t>
            </a:r>
          </a:p>
          <a:p>
            <a:pPr fontAlgn="auto">
              <a:spcAft>
                <a:spcPts val="0"/>
              </a:spcAft>
              <a:defRPr/>
            </a:pPr>
            <a:r>
              <a:rPr lang="hr-HR" sz="2800" smtClean="0">
                <a:solidFill>
                  <a:srgbClr val="FFFF00"/>
                </a:solidFill>
              </a:rPr>
              <a:t>Prva slika preseka Ljudskog tkiva dobijena 1977-Damadian</a:t>
            </a:r>
            <a:endParaRPr lang="en-US" sz="2800" smtClean="0">
              <a:solidFill>
                <a:srgbClr val="FFFF00"/>
              </a:solidFill>
            </a:endParaRPr>
          </a:p>
        </p:txBody>
      </p:sp>
    </p:spTree>
    <p:extLst>
      <p:ext uri="{BB962C8B-B14F-4D97-AF65-F5344CB8AC3E}">
        <p14:creationId xmlns:p14="http://schemas.microsoft.com/office/powerpoint/2010/main" val="2972387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OSNOVI MRI</a:t>
            </a:r>
            <a:br>
              <a:rPr lang="hr-HR" smtClean="0">
                <a:solidFill>
                  <a:srgbClr val="FFFF00"/>
                </a:solidFill>
                <a:ea typeface="+mj-ea"/>
              </a:rPr>
            </a:br>
            <a:endParaRPr lang="en-US" smtClean="0">
              <a:solidFill>
                <a:srgbClr val="FFFF00"/>
              </a:solidFill>
              <a:ea typeface="+mj-ea"/>
            </a:endParaRPr>
          </a:p>
        </p:txBody>
      </p:sp>
      <p:sp>
        <p:nvSpPr>
          <p:cNvPr id="206851" name="Rectangle 3"/>
          <p:cNvSpPr>
            <a:spLocks noGrp="1" noChangeArrowheads="1"/>
          </p:cNvSpPr>
          <p:nvPr>
            <p:ph idx="1"/>
          </p:nvPr>
        </p:nvSpPr>
        <p:spPr>
          <a:xfrm>
            <a:off x="457200" y="2020888"/>
            <a:ext cx="8229600" cy="4075112"/>
          </a:xfrm>
          <a:prstGeom prst="rect">
            <a:avLst/>
          </a:prstGeom>
        </p:spPr>
        <p:txBody>
          <a:bodyPr/>
          <a:lstStyle/>
          <a:p>
            <a:pPr fontAlgn="auto">
              <a:lnSpc>
                <a:spcPct val="90000"/>
              </a:lnSpc>
              <a:spcAft>
                <a:spcPts val="0"/>
              </a:spcAft>
              <a:defRPr/>
            </a:pPr>
            <a:r>
              <a:rPr lang="hr-HR" smtClean="0">
                <a:solidFill>
                  <a:srgbClr val="FFFF00"/>
                </a:solidFill>
              </a:rPr>
              <a:t>MR je fenomen do koga dolazi kada se jezgro nekog atoma nalazi u statičnom magnetnom polju i ujedno je izloženo drugom oscilujućem magnetnom polju</a:t>
            </a:r>
          </a:p>
          <a:p>
            <a:pPr fontAlgn="auto">
              <a:lnSpc>
                <a:spcPct val="90000"/>
              </a:lnSpc>
              <a:spcAft>
                <a:spcPts val="0"/>
              </a:spcAft>
              <a:defRPr/>
            </a:pPr>
            <a:r>
              <a:rPr lang="hr-HR" smtClean="0">
                <a:solidFill>
                  <a:srgbClr val="FFFF00"/>
                </a:solidFill>
              </a:rPr>
              <a:t>Spin protona vodonika: </a:t>
            </a:r>
          </a:p>
          <a:p>
            <a:pPr fontAlgn="auto">
              <a:lnSpc>
                <a:spcPct val="90000"/>
              </a:lnSpc>
              <a:spcAft>
                <a:spcPts val="0"/>
              </a:spcAft>
              <a:defRPr/>
            </a:pPr>
            <a:r>
              <a:rPr lang="hr-HR" smtClean="0">
                <a:solidFill>
                  <a:srgbClr val="FFFF00"/>
                </a:solidFill>
              </a:rPr>
              <a:t>1. Malo magnetno polje</a:t>
            </a:r>
          </a:p>
          <a:p>
            <a:pPr fontAlgn="auto">
              <a:lnSpc>
                <a:spcPct val="90000"/>
              </a:lnSpc>
              <a:spcAft>
                <a:spcPts val="0"/>
              </a:spcAft>
              <a:defRPr/>
            </a:pPr>
            <a:r>
              <a:rPr lang="hr-HR" smtClean="0">
                <a:solidFill>
                  <a:srgbClr val="FFFF00"/>
                </a:solidFill>
              </a:rPr>
              <a:t>2.Omogućava jezgru da proizvede MR signal</a:t>
            </a:r>
            <a:endParaRPr lang="en-US" smtClean="0">
              <a:solidFill>
                <a:srgbClr val="FFFF00"/>
              </a:solidFill>
            </a:endParaRPr>
          </a:p>
        </p:txBody>
      </p:sp>
    </p:spTree>
    <p:extLst>
      <p:ext uri="{BB962C8B-B14F-4D97-AF65-F5344CB8AC3E}">
        <p14:creationId xmlns:p14="http://schemas.microsoft.com/office/powerpoint/2010/main" val="1323295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98307" name="Rectangle 3"/>
          <p:cNvSpPr>
            <a:spLocks noGrp="1" noChangeArrowheads="1"/>
          </p:cNvSpPr>
          <p:nvPr>
            <p:ph type="body" sz="half" idx="1"/>
          </p:nvPr>
        </p:nvSpPr>
        <p:spPr bwMode="auto">
          <a:xfrm>
            <a:off x="457200" y="1600200"/>
            <a:ext cx="4033838" cy="4533900"/>
          </a:xfrm>
        </p:spPr>
        <p:txBody>
          <a:bodyPr wrap="square" numCol="1" anchor="t" anchorCtr="0" compatLnSpc="1">
            <a:prstTxWarp prst="textNoShape">
              <a:avLst/>
            </a:prstTxWarp>
          </a:bodyPr>
          <a:lstStyle/>
          <a:p>
            <a:pPr lvl="1">
              <a:buFont typeface="Wingdings" pitchFamily="2" charset="2"/>
              <a:buNone/>
            </a:pPr>
            <a:r>
              <a:rPr lang="hr-HR" altLang="en-US" sz="2400" smtClean="0">
                <a:solidFill>
                  <a:srgbClr val="FFFF00"/>
                </a:solidFill>
              </a:rPr>
              <a:t>SPIN      +       -</a:t>
            </a:r>
          </a:p>
          <a:p>
            <a:pPr lvl="1">
              <a:buFont typeface="Wingdings" pitchFamily="2" charset="2"/>
              <a:buNone/>
            </a:pPr>
            <a:r>
              <a:rPr lang="hr-HR" altLang="en-US" sz="2400" smtClean="0">
                <a:solidFill>
                  <a:srgbClr val="FFFF00"/>
                </a:solidFill>
              </a:rPr>
              <a:t>Dve ili više čestica sa spinovima suprotnog znaka mogu da se sparuju i tada se eliminišu manifestacije spina</a:t>
            </a:r>
          </a:p>
          <a:p>
            <a:pPr lvl="1">
              <a:buFont typeface="Wingdings" pitchFamily="2" charset="2"/>
              <a:buNone/>
            </a:pPr>
            <a:r>
              <a:rPr lang="hr-HR" altLang="en-US" sz="2400" smtClean="0">
                <a:solidFill>
                  <a:srgbClr val="FFFF00"/>
                </a:solidFill>
              </a:rPr>
              <a:t>Za MR su od interesa nespareni spinovi</a:t>
            </a:r>
          </a:p>
          <a:p>
            <a:pPr lvl="1">
              <a:buFont typeface="Wingdings" pitchFamily="2" charset="2"/>
              <a:buNone/>
            </a:pPr>
            <a:endParaRPr lang="en-US" altLang="en-US" sz="2400" smtClean="0">
              <a:solidFill>
                <a:srgbClr val="FFFF00"/>
              </a:solidFill>
            </a:endParaRPr>
          </a:p>
        </p:txBody>
      </p:sp>
      <p:pic>
        <p:nvPicPr>
          <p:cNvPr id="98308" name="Picture 4" descr="mr-1"/>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bwMode="auto">
          <a:xfrm>
            <a:off x="5655580" y="1600200"/>
            <a:ext cx="2023839" cy="4533900"/>
          </a:xfrm>
        </p:spPr>
      </p:pic>
    </p:spTree>
    <p:extLst>
      <p:ext uri="{BB962C8B-B14F-4D97-AF65-F5344CB8AC3E}">
        <p14:creationId xmlns:p14="http://schemas.microsoft.com/office/powerpoint/2010/main" val="2583367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08899" name="Rectangle 3"/>
          <p:cNvSpPr>
            <a:spLocks noGrp="1" noChangeArrowheads="1"/>
          </p:cNvSpPr>
          <p:nvPr>
            <p:ph type="body" sz="half" idx="1"/>
          </p:nvPr>
        </p:nvSpPr>
        <p:spPr>
          <a:xfrm>
            <a:off x="457200" y="2271713"/>
            <a:ext cx="4033838" cy="3862387"/>
          </a:xfrm>
        </p:spPr>
        <p:txBody>
          <a:bodyPr/>
          <a:lstStyle/>
          <a:p>
            <a:pPr fontAlgn="auto">
              <a:spcAft>
                <a:spcPts val="0"/>
              </a:spcAft>
              <a:defRPr/>
            </a:pPr>
            <a:r>
              <a:rPr lang="hr-HR" sz="2800" smtClean="0">
                <a:solidFill>
                  <a:srgbClr val="FFFF00"/>
                </a:solidFill>
              </a:rPr>
              <a:t>Protoni se u jakom magnetnom polju orijentišu paralelno ili antiparalelno u odnosu na spoljašnje polje</a:t>
            </a:r>
            <a:endParaRPr lang="en-US" sz="2800" smtClean="0">
              <a:solidFill>
                <a:srgbClr val="FFFF00"/>
              </a:solidFill>
            </a:endParaRPr>
          </a:p>
        </p:txBody>
      </p:sp>
      <p:pic>
        <p:nvPicPr>
          <p:cNvPr id="99332" name="Picture 4" descr="mr-2"/>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5334000" y="2590800"/>
            <a:ext cx="3581400" cy="2438400"/>
          </a:xfrm>
        </p:spPr>
      </p:pic>
    </p:spTree>
    <p:extLst>
      <p:ext uri="{BB962C8B-B14F-4D97-AF65-F5344CB8AC3E}">
        <p14:creationId xmlns:p14="http://schemas.microsoft.com/office/powerpoint/2010/main" val="4178386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685800" y="381000"/>
            <a:ext cx="7772400" cy="990600"/>
          </a:xfrm>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09923" name="Rectangle 3"/>
          <p:cNvSpPr>
            <a:spLocks noGrp="1" noChangeArrowheads="1"/>
          </p:cNvSpPr>
          <p:nvPr>
            <p:ph type="body" sz="half" idx="1"/>
          </p:nvPr>
        </p:nvSpPr>
        <p:spPr>
          <a:xfrm>
            <a:off x="685800" y="1295400"/>
            <a:ext cx="3810000" cy="4800600"/>
          </a:xfrm>
        </p:spPr>
        <p:txBody>
          <a:bodyPr>
            <a:normAutofit lnSpcReduction="10000"/>
          </a:bodyPr>
          <a:lstStyle/>
          <a:p>
            <a:pPr fontAlgn="auto">
              <a:lnSpc>
                <a:spcPct val="90000"/>
              </a:lnSpc>
              <a:spcAft>
                <a:spcPts val="0"/>
              </a:spcAft>
              <a:defRPr/>
            </a:pPr>
            <a:r>
              <a:rPr lang="hr-HR" sz="2400" smtClean="0">
                <a:solidFill>
                  <a:srgbClr val="FFFF00"/>
                </a:solidFill>
              </a:rPr>
              <a:t>Ove dve orijentacije protona se nalaze na različitim energetskim nivoima</a:t>
            </a:r>
          </a:p>
          <a:p>
            <a:pPr fontAlgn="auto">
              <a:lnSpc>
                <a:spcPct val="90000"/>
              </a:lnSpc>
              <a:spcAft>
                <a:spcPts val="0"/>
              </a:spcAft>
              <a:defRPr/>
            </a:pPr>
            <a:r>
              <a:rPr lang="hr-HR" sz="2400" smtClean="0">
                <a:solidFill>
                  <a:srgbClr val="FFFF00"/>
                </a:solidFill>
              </a:rPr>
              <a:t>Orijentacija suprotno od pravca spoljašnjeg MP, zahteva više energije i nalazi se na višem energetskom nivou u odnosu na paralelnu orijentaciju</a:t>
            </a:r>
          </a:p>
          <a:p>
            <a:pPr fontAlgn="auto">
              <a:lnSpc>
                <a:spcPct val="90000"/>
              </a:lnSpc>
              <a:spcAft>
                <a:spcPts val="0"/>
              </a:spcAft>
              <a:defRPr/>
            </a:pPr>
            <a:r>
              <a:rPr lang="hr-HR" sz="2400" smtClean="0">
                <a:solidFill>
                  <a:srgbClr val="FFFF00"/>
                </a:solidFill>
              </a:rPr>
              <a:t>Razlika u energijama između ova dva stanja proporcionalna je jačini spoljašnjeg polja</a:t>
            </a:r>
            <a:endParaRPr lang="en-US" sz="2400" smtClean="0">
              <a:solidFill>
                <a:srgbClr val="FFFF00"/>
              </a:solidFill>
            </a:endParaRPr>
          </a:p>
        </p:txBody>
      </p:sp>
      <p:pic>
        <p:nvPicPr>
          <p:cNvPr id="100356" name="Picture 4" descr="mr-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876800" y="2667000"/>
            <a:ext cx="3810000" cy="2241550"/>
          </a:xfrm>
        </p:spPr>
      </p:pic>
    </p:spTree>
    <p:extLst>
      <p:ext uri="{BB962C8B-B14F-4D97-AF65-F5344CB8AC3E}">
        <p14:creationId xmlns:p14="http://schemas.microsoft.com/office/powerpoint/2010/main" val="4037450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normAutofit fontScale="90000"/>
          </a:bodyPr>
          <a:lstStyle/>
          <a:p>
            <a:pPr fontAlgn="auto">
              <a:spcAft>
                <a:spcPts val="0"/>
              </a:spcAft>
              <a:defRPr/>
            </a:pPr>
            <a:r>
              <a:rPr lang="hr-HR" smtClean="0">
                <a:solidFill>
                  <a:srgbClr val="FFFF00"/>
                </a:solidFill>
                <a:ea typeface="+mj-ea"/>
              </a:rPr>
              <a:t>MRI</a:t>
            </a:r>
            <a:br>
              <a:rPr lang="hr-HR" smtClean="0">
                <a:solidFill>
                  <a:srgbClr val="FFFF00"/>
                </a:solidFill>
                <a:ea typeface="+mj-ea"/>
              </a:rPr>
            </a:br>
            <a:endParaRPr lang="en-US" smtClean="0">
              <a:solidFill>
                <a:srgbClr val="FFFF00"/>
              </a:solidFill>
              <a:ea typeface="+mj-ea"/>
            </a:endParaRPr>
          </a:p>
        </p:txBody>
      </p:sp>
      <p:sp>
        <p:nvSpPr>
          <p:cNvPr id="210947" name="Rectangle 3"/>
          <p:cNvSpPr>
            <a:spLocks noGrp="1" noChangeArrowheads="1"/>
          </p:cNvSpPr>
          <p:nvPr>
            <p:ph type="body" sz="half" idx="1"/>
          </p:nvPr>
        </p:nvSpPr>
        <p:spPr>
          <a:xfrm>
            <a:off x="685800" y="1371600"/>
            <a:ext cx="3810000" cy="4114800"/>
          </a:xfrm>
        </p:spPr>
        <p:txBody>
          <a:bodyPr>
            <a:normAutofit lnSpcReduction="10000"/>
          </a:bodyPr>
          <a:lstStyle/>
          <a:p>
            <a:pPr fontAlgn="auto">
              <a:lnSpc>
                <a:spcPct val="90000"/>
              </a:lnSpc>
              <a:spcAft>
                <a:spcPts val="0"/>
              </a:spcAft>
              <a:defRPr/>
            </a:pPr>
            <a:r>
              <a:rPr lang="hr-HR" sz="2400" smtClean="0">
                <a:solidFill>
                  <a:srgbClr val="FFFF00"/>
                </a:solidFill>
              </a:rPr>
              <a:t>Precesija-protoni se ne nalaze u stanju mirovanja, orijentisani u jednom ili drugom pravcu, već vrše precesiju oko određenog pravca</a:t>
            </a:r>
          </a:p>
          <a:p>
            <a:pPr fontAlgn="auto">
              <a:lnSpc>
                <a:spcPct val="90000"/>
              </a:lnSpc>
              <a:spcAft>
                <a:spcPts val="0"/>
              </a:spcAft>
              <a:defRPr/>
            </a:pPr>
            <a:r>
              <a:rPr lang="hr-HR" sz="2400" smtClean="0">
                <a:solidFill>
                  <a:srgbClr val="FFFF00"/>
                </a:solidFill>
              </a:rPr>
              <a:t>Kretanje čigre</a:t>
            </a:r>
          </a:p>
          <a:p>
            <a:pPr fontAlgn="auto">
              <a:lnSpc>
                <a:spcPct val="90000"/>
              </a:lnSpc>
              <a:spcAft>
                <a:spcPts val="0"/>
              </a:spcAft>
              <a:defRPr/>
            </a:pPr>
            <a:r>
              <a:rPr lang="hr-HR" sz="2400" smtClean="0">
                <a:solidFill>
                  <a:srgbClr val="FFFF00"/>
                </a:solidFill>
              </a:rPr>
              <a:t>Brzina precesije-precesiona frekfencija-zavisi od jačine primenjenog spoljašnjeg MP</a:t>
            </a:r>
          </a:p>
          <a:p>
            <a:pPr fontAlgn="auto">
              <a:lnSpc>
                <a:spcPct val="90000"/>
              </a:lnSpc>
              <a:spcAft>
                <a:spcPts val="0"/>
              </a:spcAft>
              <a:defRPr/>
            </a:pPr>
            <a:r>
              <a:rPr lang="hr-HR" sz="2400" smtClean="0">
                <a:solidFill>
                  <a:srgbClr val="FFFF00"/>
                </a:solidFill>
              </a:rPr>
              <a:t>Što je jače MP, precesiona frekfencija je veća</a:t>
            </a:r>
            <a:endParaRPr lang="en-US" sz="2400" smtClean="0">
              <a:solidFill>
                <a:srgbClr val="FFFF00"/>
              </a:solidFill>
            </a:endParaRPr>
          </a:p>
        </p:txBody>
      </p:sp>
      <p:pic>
        <p:nvPicPr>
          <p:cNvPr id="101380" name="Picture 4" descr="mr-4"/>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bwMode="auto">
          <a:xfrm>
            <a:off x="4953000" y="2590800"/>
            <a:ext cx="3810000" cy="2520950"/>
          </a:xfrm>
        </p:spPr>
      </p:pic>
    </p:spTree>
    <p:extLst>
      <p:ext uri="{BB962C8B-B14F-4D97-AF65-F5344CB8AC3E}">
        <p14:creationId xmlns:p14="http://schemas.microsoft.com/office/powerpoint/2010/main" val="3193861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pPr fontAlgn="auto">
              <a:spcAft>
                <a:spcPts val="0"/>
              </a:spcAft>
              <a:defRPr/>
            </a:pPr>
            <a:r>
              <a:rPr lang="hr-HR" smtClean="0">
                <a:solidFill>
                  <a:srgbClr val="FFFF00"/>
                </a:solidFill>
                <a:ea typeface="+mj-ea"/>
              </a:rPr>
              <a:t>MRI</a:t>
            </a:r>
            <a:endParaRPr lang="en-US" smtClean="0">
              <a:solidFill>
                <a:srgbClr val="FFFF00"/>
              </a:solidFill>
              <a:ea typeface="+mj-ea"/>
            </a:endParaRPr>
          </a:p>
        </p:txBody>
      </p:sp>
      <p:sp>
        <p:nvSpPr>
          <p:cNvPr id="211971" name="Rectangle 3"/>
          <p:cNvSpPr>
            <a:spLocks noGrp="1" noChangeArrowheads="1"/>
          </p:cNvSpPr>
          <p:nvPr>
            <p:ph type="body" sz="half" idx="1"/>
          </p:nvPr>
        </p:nvSpPr>
        <p:spPr>
          <a:xfrm>
            <a:off x="457200" y="1600200"/>
            <a:ext cx="4033838" cy="4533900"/>
          </a:xfrm>
        </p:spPr>
        <p:txBody>
          <a:bodyPr/>
          <a:lstStyle/>
          <a:p>
            <a:pPr fontAlgn="auto">
              <a:spcAft>
                <a:spcPts val="0"/>
              </a:spcAft>
              <a:defRPr/>
            </a:pPr>
            <a:r>
              <a:rPr lang="hr-HR" sz="2800" smtClean="0">
                <a:solidFill>
                  <a:srgbClr val="FFFF00"/>
                </a:solidFill>
              </a:rPr>
              <a:t>KOORDINATNI SISTEM</a:t>
            </a:r>
          </a:p>
          <a:p>
            <a:pPr fontAlgn="auto">
              <a:spcAft>
                <a:spcPts val="0"/>
              </a:spcAft>
              <a:defRPr/>
            </a:pPr>
            <a:r>
              <a:rPr lang="hr-HR" sz="2400" smtClean="0">
                <a:solidFill>
                  <a:srgbClr val="FFFF00"/>
                </a:solidFill>
              </a:rPr>
              <a:t>Linije sile MP su u pravcu z-ose</a:t>
            </a:r>
          </a:p>
          <a:p>
            <a:pPr fontAlgn="auto">
              <a:spcAft>
                <a:spcPts val="0"/>
              </a:spcAft>
              <a:defRPr/>
            </a:pPr>
            <a:r>
              <a:rPr lang="hr-HR" sz="2400" smtClean="0">
                <a:solidFill>
                  <a:srgbClr val="FFFF00"/>
                </a:solidFill>
              </a:rPr>
              <a:t>Z-osa, predstavlja pravac spoljašnjeg magnetnog polja</a:t>
            </a:r>
            <a:endParaRPr lang="en-US" sz="2400" smtClean="0">
              <a:solidFill>
                <a:srgbClr val="FFFF00"/>
              </a:solidFill>
            </a:endParaRPr>
          </a:p>
        </p:txBody>
      </p:sp>
      <p:pic>
        <p:nvPicPr>
          <p:cNvPr id="102404" name="Picture 4" descr="mr-5"/>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bwMode="auto">
          <a:xfrm>
            <a:off x="5169131" y="1809750"/>
            <a:ext cx="2996738" cy="4114800"/>
          </a:xfrm>
        </p:spPr>
      </p:pic>
    </p:spTree>
    <p:extLst>
      <p:ext uri="{BB962C8B-B14F-4D97-AF65-F5344CB8AC3E}">
        <p14:creationId xmlns:p14="http://schemas.microsoft.com/office/powerpoint/2010/main" val="3504389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788</Words>
  <Application>Microsoft Office PowerPoint</Application>
  <PresentationFormat>On-screen Show (4:3)</PresentationFormat>
  <Paragraphs>96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Thatch</vt:lpstr>
      <vt:lpstr>Magnetna rezonanca u stomatologiji</vt:lpstr>
      <vt:lpstr>MRI </vt:lpstr>
      <vt:lpstr>MRI </vt:lpstr>
      <vt:lpstr>OSNOVI MRI </vt:lpstr>
      <vt:lpstr>MRI</vt:lpstr>
      <vt:lpstr>MRI</vt:lpstr>
      <vt:lpstr>MRI</vt:lpstr>
      <vt:lpstr>MRI </vt:lpstr>
      <vt:lpstr>MRI</vt:lpstr>
      <vt:lpstr>MRI</vt:lpstr>
      <vt:lpstr>MRI</vt:lpstr>
      <vt:lpstr>MRI </vt:lpstr>
      <vt:lpstr>MRI</vt:lpstr>
      <vt:lpstr>MRI</vt:lpstr>
      <vt:lpstr>MRI</vt:lpstr>
      <vt:lpstr>MRI</vt:lpstr>
      <vt:lpstr>MRI</vt:lpstr>
      <vt:lpstr>                             MRI </vt:lpstr>
      <vt:lpstr>MR</vt:lpstr>
      <vt:lpstr>MR</vt:lpstr>
      <vt:lpstr>Mucoepidermoid carcinoma mandibule</vt:lpstr>
      <vt:lpstr>Benign fibrous histiocytoma, Submental region</vt:lpstr>
      <vt:lpstr>Hemangioma</vt:lpstr>
      <vt:lpstr>Odontogenic keratocyst (primordial cyst)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dc:creator>
  <cp:lastModifiedBy>Sony</cp:lastModifiedBy>
  <cp:revision>7</cp:revision>
  <dcterms:created xsi:type="dcterms:W3CDTF">2018-02-04T19:18:27Z</dcterms:created>
  <dcterms:modified xsi:type="dcterms:W3CDTF">2018-02-05T07:05:09Z</dcterms:modified>
</cp:coreProperties>
</file>